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9"/>
  </p:notesMasterIdLst>
  <p:sldIdLst>
    <p:sldId id="476" r:id="rId2"/>
    <p:sldId id="870" r:id="rId3"/>
    <p:sldId id="899" r:id="rId4"/>
    <p:sldId id="886" r:id="rId5"/>
    <p:sldId id="891" r:id="rId6"/>
    <p:sldId id="825" r:id="rId7"/>
    <p:sldId id="892" r:id="rId8"/>
    <p:sldId id="900" r:id="rId9"/>
    <p:sldId id="894" r:id="rId10"/>
    <p:sldId id="895" r:id="rId11"/>
    <p:sldId id="896" r:id="rId12"/>
    <p:sldId id="876" r:id="rId13"/>
    <p:sldId id="890" r:id="rId14"/>
    <p:sldId id="897" r:id="rId15"/>
    <p:sldId id="898" r:id="rId16"/>
    <p:sldId id="878" r:id="rId17"/>
    <p:sldId id="336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730C57A-F9D7-4305-BD9F-9D791A922669}">
          <p14:sldIdLst>
            <p14:sldId id="476"/>
            <p14:sldId id="870"/>
            <p14:sldId id="899"/>
            <p14:sldId id="886"/>
            <p14:sldId id="891"/>
            <p14:sldId id="825"/>
            <p14:sldId id="892"/>
            <p14:sldId id="900"/>
            <p14:sldId id="894"/>
            <p14:sldId id="895"/>
            <p14:sldId id="896"/>
            <p14:sldId id="876"/>
            <p14:sldId id="890"/>
            <p14:sldId id="897"/>
            <p14:sldId id="898"/>
            <p14:sldId id="878"/>
          </p14:sldIdLst>
        </p14:section>
        <p14:section name="Thanks" id="{ECAD9AF3-4067-44A0-B5E1-314A3848FC2A}">
          <p14:sldIdLst>
            <p14:sldId id="3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3" clrIdx="0"/>
  <p:cmAuthor id="4" name="李辉楚吴" initials="李辉楚吴" lastIdx="2" clrIdx="3"/>
  <p:cmAuthor id="5" name="User" initials="U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2767"/>
    <a:srgbClr val="D0D8E8"/>
    <a:srgbClr val="B7DEE8"/>
    <a:srgbClr val="93CDDD"/>
    <a:srgbClr val="31859C"/>
    <a:srgbClr val="E9F1F5"/>
    <a:srgbClr val="D0E3EA"/>
    <a:srgbClr val="4BACC6"/>
    <a:srgbClr val="E6E6E6"/>
    <a:srgbClr val="8764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86095" autoAdjust="0"/>
  </p:normalViewPr>
  <p:slideViewPr>
    <p:cSldViewPr snapToGrid="0">
      <p:cViewPr varScale="1">
        <p:scale>
          <a:sx n="75" d="100"/>
          <a:sy n="75" d="100"/>
        </p:scale>
        <p:origin x="1125" y="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BB309-38BA-4AC1-8C9B-664AB27A479D}" type="datetimeFigureOut">
              <a:rPr lang="zh-CN" altLang="en-US" smtClean="0"/>
              <a:t>2020/8/27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7C1D44-1319-4645-A286-CC4F17F29A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7C1D44-1319-4645-A286-CC4F17F29ADF}" type="slidenum">
              <a:rPr lang="zh-CN" altLang="en-US" smtClean="0"/>
              <a:t>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7C1D44-1319-4645-A286-CC4F17F29AD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525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7C1D44-1319-4645-A286-CC4F17F29AD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034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baseline="0" dirty="0"/>
          </a:p>
          <a:p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7C1D44-1319-4645-A286-CC4F17F29ADF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/>
          <p:nvPr userDrawn="1"/>
        </p:nvSpPr>
        <p:spPr>
          <a:xfrm>
            <a:off x="858291" y="5596136"/>
            <a:ext cx="8299319" cy="685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5" name="Rectangle 9"/>
          <p:cNvSpPr/>
          <p:nvPr userDrawn="1"/>
        </p:nvSpPr>
        <p:spPr>
          <a:xfrm>
            <a:off x="858291" y="4797152"/>
            <a:ext cx="753253" cy="685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6" name="Rectangle 9"/>
          <p:cNvSpPr/>
          <p:nvPr userDrawn="1"/>
        </p:nvSpPr>
        <p:spPr>
          <a:xfrm>
            <a:off x="0" y="5596136"/>
            <a:ext cx="753253" cy="685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7" name="Rectangle 9"/>
          <p:cNvSpPr/>
          <p:nvPr userDrawn="1"/>
        </p:nvSpPr>
        <p:spPr>
          <a:xfrm>
            <a:off x="0" y="4797152"/>
            <a:ext cx="753253" cy="685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75000"/>
                </a:schemeClr>
              </a:solidFill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2170387"/>
            <a:ext cx="7051675" cy="140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lnSpc>
                <a:spcPct val="120000"/>
              </a:lnSpc>
              <a:defRPr sz="36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9" name="文本占位符 25"/>
          <p:cNvSpPr>
            <a:spLocks noGrp="1"/>
          </p:cNvSpPr>
          <p:nvPr>
            <p:ph type="body" sz="quarter" idx="11" hasCustomPrompt="1"/>
          </p:nvPr>
        </p:nvSpPr>
        <p:spPr>
          <a:xfrm>
            <a:off x="3447230" y="3578772"/>
            <a:ext cx="4713287" cy="1350963"/>
          </a:xfrm>
        </p:spPr>
        <p:txBody>
          <a:bodyPr anchor="ctr"/>
          <a:lstStyle>
            <a:lvl1pPr marL="0" indent="0" algn="r" eaLnBrk="0" fontAlgn="base" latinLnBrk="0" hangingPunct="0">
              <a:lnSpc>
                <a:spcPct val="120000"/>
              </a:lnSpc>
              <a:spcBef>
                <a:spcPts val="0"/>
              </a:spcBef>
              <a:buNone/>
              <a:defRPr sz="18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  <a:lvl2pPr marL="257175" indent="0" algn="ctr">
              <a:buNone/>
              <a:defRPr/>
            </a:lvl2pPr>
            <a:lvl3pPr marL="514350" indent="0" algn="ctr">
              <a:buNone/>
              <a:defRPr/>
            </a:lvl3pPr>
            <a:lvl4pPr marL="771525" indent="0" algn="ctr">
              <a:buNone/>
              <a:defRPr/>
            </a:lvl4pPr>
            <a:lvl5pPr marL="1028700" indent="0" algn="ctr">
              <a:buNone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2170387"/>
            <a:ext cx="7051675" cy="140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lnSpc>
                <a:spcPct val="120000"/>
              </a:lnSpc>
              <a:defRPr sz="36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0" hasCustomPrompt="1"/>
          </p:nvPr>
        </p:nvSpPr>
        <p:spPr>
          <a:xfrm>
            <a:off x="2235993" y="3578772"/>
            <a:ext cx="4713287" cy="1350963"/>
          </a:xfrm>
        </p:spPr>
        <p:txBody>
          <a:bodyPr/>
          <a:lstStyle>
            <a:lvl1pPr marL="0" indent="0" algn="ctr" eaLnBrk="0" fontAlgn="base" latinLnBrk="0" hangingPunct="0">
              <a:lnSpc>
                <a:spcPct val="120000"/>
              </a:lnSpc>
              <a:spcBef>
                <a:spcPts val="0"/>
              </a:spcBef>
              <a:buNone/>
              <a:defRPr sz="18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  <a:lvl2pPr marL="257175" indent="0" algn="ctr">
              <a:buNone/>
              <a:defRPr/>
            </a:lvl2pPr>
            <a:lvl3pPr marL="514350" indent="0" algn="ctr">
              <a:buNone/>
              <a:defRPr/>
            </a:lvl3pPr>
            <a:lvl4pPr marL="771525" indent="0" algn="ctr">
              <a:buNone/>
              <a:defRPr/>
            </a:lvl4pPr>
            <a:lvl5pPr marL="1028700" indent="0" algn="ctr">
              <a:buNone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830316"/>
            <a:ext cx="9138745" cy="78830"/>
          </a:xfrm>
          <a:prstGeom prst="rect">
            <a:avLst/>
          </a:prstGeom>
          <a:solidFill>
            <a:srgbClr val="082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0" y="6492875"/>
            <a:ext cx="9138745" cy="365125"/>
          </a:xfrm>
          <a:prstGeom prst="rect">
            <a:avLst/>
          </a:prstGeom>
          <a:solidFill>
            <a:srgbClr val="082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0"/>
          </p:nvPr>
        </p:nvSpPr>
        <p:spPr>
          <a:xfrm>
            <a:off x="8771021" y="6492875"/>
            <a:ext cx="372978" cy="365125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-1"/>
            <a:ext cx="7051675" cy="830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830316"/>
            <a:ext cx="9138745" cy="78830"/>
          </a:xfrm>
          <a:prstGeom prst="rect">
            <a:avLst/>
          </a:prstGeom>
          <a:solidFill>
            <a:srgbClr val="082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6492875"/>
            <a:ext cx="9138745" cy="365125"/>
          </a:xfrm>
          <a:prstGeom prst="rect">
            <a:avLst/>
          </a:prstGeom>
          <a:solidFill>
            <a:srgbClr val="082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elvetica" panose="020B0604020202020204" pitchFamily="34" charset="0"/>
              <a:ea typeface="微软雅黑" panose="020B0503020204020204" pitchFamily="34" charset="-122"/>
              <a:cs typeface="Helvetica" panose="020B0604020202020204" pitchFamily="34" charset="0"/>
            </a:endParaRP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-1"/>
            <a:ext cx="7051675" cy="830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idx="1"/>
          </p:nvPr>
        </p:nvSpPr>
        <p:spPr bwMode="auto">
          <a:xfrm>
            <a:off x="457200" y="1112386"/>
            <a:ext cx="8229600" cy="5013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indent="-360000">
              <a:lnSpc>
                <a:spcPct val="120000"/>
              </a:lnSpc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  <a:lvl2pPr indent="-252000">
              <a:lnSpc>
                <a:spcPct val="120000"/>
              </a:lnSpc>
              <a:defRPr sz="24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2pPr>
            <a:lvl3pPr indent="-252000">
              <a:lnSpc>
                <a:spcPct val="120000"/>
              </a:lnSpc>
              <a:defRPr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3pPr>
            <a:lvl4pPr indent="-252000">
              <a:lnSpc>
                <a:spcPct val="120000"/>
              </a:lnSpc>
              <a:defRPr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4pPr>
            <a:lvl5pPr indent="-252000">
              <a:lnSpc>
                <a:spcPct val="120000"/>
              </a:lnSpc>
              <a:defRPr sz="2000"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7" name="灯片编号占位符 8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8"/>
          <p:cNvSpPr>
            <a:spLocks noGrp="1"/>
          </p:cNvSpPr>
          <p:nvPr>
            <p:ph type="sldNum" sz="quarter" idx="10"/>
          </p:nvPr>
        </p:nvSpPr>
        <p:spPr>
          <a:xfrm>
            <a:off x="8771022" y="6492875"/>
            <a:ext cx="37297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-1"/>
            <a:ext cx="7051675" cy="830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112386"/>
            <a:ext cx="8229600" cy="5013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18786" y="6492875"/>
            <a:ext cx="72521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b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 dirty="0"/>
          </a:p>
        </p:txBody>
      </p:sp>
      <p:pic>
        <p:nvPicPr>
          <p:cNvPr id="5" name="Picture 6" descr="F:\hust\scts\logo\Logo\HUST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30173"/>
            <a:ext cx="990600" cy="72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组合 12"/>
          <p:cNvGrpSpPr/>
          <p:nvPr userDrawn="1"/>
        </p:nvGrpSpPr>
        <p:grpSpPr bwMode="auto">
          <a:xfrm>
            <a:off x="8118475" y="33338"/>
            <a:ext cx="838200" cy="722312"/>
            <a:chOff x="7236296" y="44624"/>
            <a:chExt cx="1800200" cy="1281619"/>
          </a:xfrm>
        </p:grpSpPr>
        <p:pic>
          <p:nvPicPr>
            <p:cNvPr id="8" name="Picture 8" descr="C:\Users\hftsin\Desktop\scts.jpg"/>
            <p:cNvPicPr>
              <a:picLocks noChangeArrowheads="1"/>
            </p:cNvPicPr>
            <p:nvPr userDrawn="1"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6296" y="44624"/>
              <a:ext cx="1800200" cy="4643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9" descr="C:\Users\hftsin\Desktop\cgcl.jpg"/>
            <p:cNvPicPr>
              <a:picLocks noChangeArrowheads="1"/>
            </p:cNvPicPr>
            <p:nvPr userDrawn="1"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6296" y="564243"/>
              <a:ext cx="1800200" cy="76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5pPr>
      <a:lvl6pPr marL="257175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6pPr>
      <a:lvl7pPr marL="514350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7pPr>
      <a:lvl8pPr marL="771525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8pPr>
      <a:lvl9pPr marL="1028700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193040" indent="-19304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  <a:lvl2pPr marL="417830" indent="-16065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2pPr>
      <a:lvl3pPr marL="642620" indent="-12827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3pPr>
      <a:lvl4pPr marL="899795" indent="-12827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4pPr>
      <a:lvl5pPr marL="1156970" indent="-12827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4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5pPr>
      <a:lvl6pPr marL="1414145" indent="-128270" algn="l" defTabSz="513715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320" indent="-128270" algn="l" defTabSz="513715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495" indent="-128270" algn="l" defTabSz="513715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670" indent="-128270" algn="l" defTabSz="513715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371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0" dirty="0"/>
              <a:t>Progress Report </a:t>
            </a:r>
            <a:r>
              <a:rPr lang="en-US" altLang="zh-CN" b="0" dirty="0" smtClean="0"/>
              <a:t>(3</a:t>
            </a:r>
            <a:r>
              <a:rPr lang="en-US" altLang="zh-CN" b="0" baseline="30000" dirty="0" smtClean="0"/>
              <a:t>rd</a:t>
            </a:r>
            <a:r>
              <a:rPr lang="en-US" altLang="zh-CN" b="0" dirty="0" smtClean="0"/>
              <a:t> </a:t>
            </a:r>
            <a:r>
              <a:rPr lang="en-US" altLang="zh-CN" b="0" dirty="0"/>
              <a:t>Week)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450"/>
              </a:spcBef>
            </a:pPr>
            <a:r>
              <a:rPr lang="en-US" altLang="zh-CN" dirty="0"/>
              <a:t>Presented by </a:t>
            </a:r>
            <a:r>
              <a:rPr lang="en-US" altLang="zh-CN" b="1" dirty="0"/>
              <a:t>Credo</a:t>
            </a:r>
          </a:p>
          <a:p>
            <a:pPr>
              <a:spcBef>
                <a:spcPts val="450"/>
              </a:spcBef>
            </a:pPr>
            <a:r>
              <a:rPr lang="en-US" altLang="zh-CN" dirty="0" smtClean="0"/>
              <a:t>28</a:t>
            </a:r>
            <a:r>
              <a:rPr lang="en-US" altLang="zh-CN" dirty="0" smtClean="0"/>
              <a:t>/08/2020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From ESP Map To Location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To likelihood distribution</a:t>
            </a:r>
            <a:endParaRPr lang="en-US" altLang="zh-CN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2182919"/>
            <a:ext cx="6813550" cy="76550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/>
          <a:srcRect r="51676"/>
          <a:stretch/>
        </p:blipFill>
        <p:spPr>
          <a:xfrm>
            <a:off x="1047919" y="3146591"/>
            <a:ext cx="3441532" cy="274035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 bwMode="auto">
          <a:xfrm>
            <a:off x="742951" y="1584646"/>
            <a:ext cx="7658098" cy="400110"/>
          </a:xfrm>
          <a:prstGeom prst="rect">
            <a:avLst/>
          </a:prstGeom>
          <a:ln w="2857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dirty="0" smtClean="0">
                <a:latin typeface="Helvetica" panose="020B0604020202030204" pitchFamily="34" charset="0"/>
              </a:rPr>
              <a:t>The likelihood at the </a:t>
            </a:r>
            <a:r>
              <a:rPr lang="en-US" altLang="zh-CN" sz="2000" dirty="0" err="1" smtClean="0">
                <a:latin typeface="Helvetica" panose="020B0604020202030204" pitchFamily="34" charset="0"/>
              </a:rPr>
              <a:t>i-th</a:t>
            </a:r>
            <a:r>
              <a:rPr lang="en-US" altLang="zh-CN" sz="2000" dirty="0" smtClean="0">
                <a:latin typeface="Helvetica" panose="020B0604020202030204" pitchFamily="34" charset="0"/>
              </a:rPr>
              <a:t> pixel of the m-</a:t>
            </a:r>
            <a:r>
              <a:rPr lang="en-US" altLang="zh-CN" sz="2000" dirty="0" err="1" smtClean="0">
                <a:latin typeface="Helvetica" panose="020B0604020202030204" pitchFamily="34" charset="0"/>
              </a:rPr>
              <a:t>th</a:t>
            </a:r>
            <a:r>
              <a:rPr lang="en-US" altLang="zh-CN" sz="2000" dirty="0" smtClean="0">
                <a:latin typeface="Helvetica" panose="020B0604020202030204" pitchFamily="34" charset="0"/>
              </a:rPr>
              <a:t> map: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 bwMode="auto">
          <a:xfrm>
            <a:off x="6565901" y="1784701"/>
            <a:ext cx="1930399" cy="400110"/>
          </a:xfrm>
          <a:prstGeom prst="rect">
            <a:avLst/>
          </a:prstGeom>
          <a:ln w="28575"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Measurement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  <p:cxnSp>
        <p:nvCxnSpPr>
          <p:cNvPr id="13" name="直接箭头连接符 12"/>
          <p:cNvCxnSpPr>
            <a:stCxn id="12" idx="1"/>
          </p:cNvCxnSpPr>
          <p:nvPr/>
        </p:nvCxnSpPr>
        <p:spPr>
          <a:xfrm flipH="1">
            <a:off x="6070600" y="1984756"/>
            <a:ext cx="495301" cy="58091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3"/>
          <a:srcRect l="51730" r="-54"/>
          <a:stretch/>
        </p:blipFill>
        <p:spPr>
          <a:xfrm>
            <a:off x="4796255" y="3148052"/>
            <a:ext cx="3439696" cy="2738891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 bwMode="auto">
          <a:xfrm>
            <a:off x="1803486" y="5904007"/>
            <a:ext cx="1930399" cy="400110"/>
          </a:xfrm>
          <a:prstGeom prst="rect">
            <a:avLst/>
          </a:prstGeom>
          <a:ln w="2857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One gateway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 bwMode="auto">
          <a:xfrm>
            <a:off x="5550904" y="5904007"/>
            <a:ext cx="1930399" cy="400110"/>
          </a:xfrm>
          <a:prstGeom prst="rect">
            <a:avLst/>
          </a:prstGeom>
          <a:ln w="2857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Two gateways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48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From ESP Map To Location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To likelihood distribution</a:t>
            </a:r>
            <a:endParaRPr lang="en-US" altLang="zh-CN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n-US" altLang="zh-CN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538" y="3142923"/>
            <a:ext cx="4186237" cy="92229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850" y="4380013"/>
            <a:ext cx="2927350" cy="132844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799" y="1510087"/>
            <a:ext cx="8280402" cy="1405798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5321300" y="2578100"/>
            <a:ext cx="3449720" cy="41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3790950" y="3873500"/>
            <a:ext cx="6350" cy="103505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6450" y="4153472"/>
            <a:ext cx="1498600" cy="837056"/>
          </a:xfrm>
          <a:prstGeom prst="rect">
            <a:avLst/>
          </a:prstGeom>
        </p:spPr>
      </p:pic>
      <p:cxnSp>
        <p:nvCxnSpPr>
          <p:cNvPr id="19" name="直接箭头连接符 18"/>
          <p:cNvCxnSpPr/>
          <p:nvPr/>
        </p:nvCxnSpPr>
        <p:spPr>
          <a:xfrm flipH="1">
            <a:off x="6026150" y="4572000"/>
            <a:ext cx="11303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 bwMode="auto">
          <a:xfrm>
            <a:off x="6675438" y="3349342"/>
            <a:ext cx="2343149" cy="707886"/>
          </a:xfrm>
          <a:prstGeom prst="rect">
            <a:avLst/>
          </a:prstGeom>
          <a:ln w="28575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Environment interference factor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 bwMode="auto">
          <a:xfrm>
            <a:off x="6550026" y="5031863"/>
            <a:ext cx="2593974" cy="1200329"/>
          </a:xfrm>
          <a:prstGeom prst="rect">
            <a:avLst/>
          </a:prstGeom>
          <a:ln w="2857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r>
              <a:rPr lang="en-US" altLang="zh-CN" i="1" dirty="0" smtClean="0">
                <a:solidFill>
                  <a:srgbClr val="C00000"/>
                </a:solidFill>
                <a:latin typeface="Helvetica" panose="020B0604020202030204" pitchFamily="34" charset="0"/>
              </a:rPr>
              <a:t>A </a:t>
            </a:r>
            <a:r>
              <a:rPr lang="en-US" altLang="zh-CN" i="1" dirty="0">
                <a:solidFill>
                  <a:srgbClr val="C00000"/>
                </a:solidFill>
                <a:latin typeface="Helvetica" panose="020B0604020202030204" pitchFamily="34" charset="0"/>
              </a:rPr>
              <a:t>larger Γ indicates that we should </a:t>
            </a:r>
            <a:r>
              <a:rPr lang="en-US" altLang="zh-CN" i="1" dirty="0" smtClean="0">
                <a:solidFill>
                  <a:srgbClr val="C00000"/>
                </a:solidFill>
                <a:latin typeface="Helvetica" panose="020B0604020202030204" pitchFamily="34" charset="0"/>
              </a:rPr>
              <a:t>assess less </a:t>
            </a:r>
            <a:r>
              <a:rPr lang="en-US" altLang="zh-CN" i="1" dirty="0">
                <a:solidFill>
                  <a:srgbClr val="C00000"/>
                </a:solidFill>
                <a:latin typeface="Helvetica" panose="020B0604020202030204" pitchFamily="34" charset="0"/>
              </a:rPr>
              <a:t>weight on the corresponding link.</a:t>
            </a:r>
            <a:endParaRPr lang="zh-CN" altLang="en-US" sz="2000" b="0" i="1" dirty="0" smtClean="0">
              <a:solidFill>
                <a:srgbClr val="C00000"/>
              </a:solidFill>
              <a:latin typeface="Helvetica" panose="020B060402020203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 bwMode="auto">
          <a:xfrm>
            <a:off x="388938" y="4403243"/>
            <a:ext cx="2811462" cy="400110"/>
          </a:xfrm>
          <a:prstGeom prst="rect">
            <a:avLst/>
          </a:prstGeom>
          <a:ln w="28575"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Corresponding </a:t>
            </a:r>
            <a:r>
              <a:rPr lang="en-US" altLang="zh-CN" sz="2000" dirty="0">
                <a:latin typeface="Helvetica" panose="020B0604020202030204" pitchFamily="34" charset="0"/>
              </a:rPr>
              <a:t>weight</a:t>
            </a:r>
            <a:endParaRPr lang="zh-CN" altLang="en-US" sz="2000" dirty="0">
              <a:latin typeface="Helvetica" panose="020B060402020203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13531" y="4969793"/>
            <a:ext cx="29622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solidFill>
                  <a:schemeClr val="accent6"/>
                </a:solidFill>
                <a:latin typeface="Helvetica" panose="020B0604020202030204" pitchFamily="34" charset="0"/>
              </a:rPr>
              <a:t>A </a:t>
            </a:r>
            <a:r>
              <a:rPr lang="en-US" altLang="zh-CN" i="1" dirty="0">
                <a:solidFill>
                  <a:schemeClr val="accent6"/>
                </a:solidFill>
                <a:latin typeface="Helvetica" panose="020B0604020202030204" pitchFamily="34" charset="0"/>
              </a:rPr>
              <a:t>relatively larger environment </a:t>
            </a:r>
            <a:r>
              <a:rPr lang="en-US" altLang="zh-CN" i="1" dirty="0">
                <a:solidFill>
                  <a:schemeClr val="accent6"/>
                </a:solidFill>
                <a:latin typeface="Helvetica" panose="020B0604020202030204" pitchFamily="34" charset="0"/>
              </a:rPr>
              <a:t>interference will </a:t>
            </a:r>
            <a:r>
              <a:rPr lang="en-US" altLang="zh-CN" i="1" dirty="0">
                <a:solidFill>
                  <a:schemeClr val="accent6"/>
                </a:solidFill>
                <a:latin typeface="Helvetica" panose="020B0604020202030204" pitchFamily="34" charset="0"/>
              </a:rPr>
              <a:t>lead to </a:t>
            </a:r>
            <a:endParaRPr lang="en-US" altLang="zh-CN" i="1" dirty="0" smtClean="0">
              <a:solidFill>
                <a:schemeClr val="accent6"/>
              </a:solidFill>
              <a:latin typeface="Helvetica" panose="020B0604020202030204" pitchFamily="34" charset="0"/>
            </a:endParaRPr>
          </a:p>
          <a:p>
            <a:r>
              <a:rPr lang="en-US" altLang="zh-CN" i="1" dirty="0" smtClean="0">
                <a:solidFill>
                  <a:schemeClr val="accent6"/>
                </a:solidFill>
                <a:latin typeface="Helvetica" panose="020B0604020202030204" pitchFamily="34" charset="0"/>
              </a:rPr>
              <a:t>a lower </a:t>
            </a:r>
            <a:r>
              <a:rPr lang="en-US" altLang="zh-CN" i="1" dirty="0">
                <a:solidFill>
                  <a:schemeClr val="accent6"/>
                </a:solidFill>
                <a:latin typeface="Helvetica" panose="020B0604020202030204" pitchFamily="34" charset="0"/>
              </a:rPr>
              <a:t>weight.</a:t>
            </a:r>
            <a:endParaRPr lang="zh-CN" altLang="en-US" i="1" dirty="0">
              <a:solidFill>
                <a:schemeClr val="accent6"/>
              </a:solidFill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057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Experiment setup</a:t>
            </a:r>
            <a:endParaRPr lang="en-US" altLang="zh-CN" b="1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34A66AD-AEBF-4766-9EB6-6E1E2A1E9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/>
              <a:t>Evaluation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342" y="1584646"/>
            <a:ext cx="5166167" cy="362870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05" y="2943546"/>
            <a:ext cx="3366931" cy="215550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 bwMode="auto">
          <a:xfrm>
            <a:off x="302521" y="5369233"/>
            <a:ext cx="3136899" cy="400110"/>
          </a:xfrm>
          <a:prstGeom prst="rect">
            <a:avLst/>
          </a:prstGeom>
          <a:ln w="2857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Off-the-shelf devices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 bwMode="auto">
          <a:xfrm>
            <a:off x="4805976" y="5369233"/>
            <a:ext cx="3136899" cy="400110"/>
          </a:xfrm>
          <a:prstGeom prst="rect">
            <a:avLst/>
          </a:prstGeom>
          <a:ln w="2857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Experiment environment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28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Comparison study</a:t>
            </a:r>
            <a:endParaRPr lang="en-US" altLang="zh-CN" b="1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34A66AD-AEBF-4766-9EB6-6E1E2A1E9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/>
              <a:t>Evaluation</a:t>
            </a:r>
            <a:endParaRPr lang="zh-CN" altLang="en-US" sz="32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9" y="2130426"/>
            <a:ext cx="4213603" cy="282257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141" y="2130426"/>
            <a:ext cx="4376879" cy="281116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 bwMode="auto">
          <a:xfrm>
            <a:off x="615061" y="4953000"/>
            <a:ext cx="3136899" cy="707886"/>
          </a:xfrm>
          <a:prstGeom prst="rect">
            <a:avLst/>
          </a:prstGeom>
          <a:ln w="2857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Comparison with model-based approaches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 bwMode="auto">
          <a:xfrm>
            <a:off x="4394142" y="4953000"/>
            <a:ext cx="4376878" cy="707886"/>
          </a:xfrm>
          <a:prstGeom prst="rect">
            <a:avLst/>
          </a:prstGeom>
          <a:ln w="28575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Comparison with fingerprinting-based and TDOA-based approaches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259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Effectiveness of the ESP map and path loss model</a:t>
            </a:r>
            <a:endParaRPr lang="en-US" altLang="zh-CN" b="1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34A66AD-AEBF-4766-9EB6-6E1E2A1E9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/>
              <a:t>Evaluation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095" y="1701800"/>
            <a:ext cx="4091421" cy="31094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637" y="1701800"/>
            <a:ext cx="4488873" cy="30861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84149" y="4925103"/>
            <a:ext cx="440531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dirty="0">
                <a:solidFill>
                  <a:schemeClr val="dk1"/>
                </a:solidFill>
                <a:latin typeface="Helvetica" panose="020B0604020202030204" pitchFamily="34" charset="0"/>
              </a:rPr>
              <a:t>Effectiveness of the ESP map of </a:t>
            </a:r>
            <a:r>
              <a:rPr lang="en-US" altLang="zh-CN" sz="2000" dirty="0" err="1">
                <a:solidFill>
                  <a:schemeClr val="dk1"/>
                </a:solidFill>
                <a:latin typeface="Helvetica" panose="020B0604020202030204" pitchFamily="34" charset="0"/>
              </a:rPr>
              <a:t>Yuquan</a:t>
            </a:r>
            <a:r>
              <a:rPr lang="en-US" altLang="zh-CN" sz="2000" dirty="0">
                <a:solidFill>
                  <a:schemeClr val="dk1"/>
                </a:solidFill>
                <a:latin typeface="Helvetica" panose="020B0604020202030204" pitchFamily="34" charset="0"/>
              </a:rPr>
              <a:t> </a:t>
            </a:r>
            <a:r>
              <a:rPr lang="en-US" altLang="zh-CN" sz="2000" dirty="0">
                <a:solidFill>
                  <a:schemeClr val="dk1"/>
                </a:solidFill>
                <a:latin typeface="Helvetica" panose="020B0604020202030204" pitchFamily="34" charset="0"/>
              </a:rPr>
              <a:t>Campus</a:t>
            </a:r>
            <a:r>
              <a:rPr lang="en-US" altLang="zh-CN" sz="2000" dirty="0" smtClean="0">
                <a:solidFill>
                  <a:schemeClr val="dk1"/>
                </a:solidFill>
                <a:latin typeface="Helvetica" panose="020B0604020202030204" pitchFamily="34" charset="0"/>
              </a:rPr>
              <a:t>, Zhejiang </a:t>
            </a:r>
            <a:r>
              <a:rPr lang="en-US" altLang="zh-CN" sz="2000" dirty="0">
                <a:solidFill>
                  <a:schemeClr val="dk1"/>
                </a:solidFill>
                <a:latin typeface="Helvetica" panose="020B0604020202030204" pitchFamily="34" charset="0"/>
              </a:rPr>
              <a:t>University. The white lines show the measured </a:t>
            </a:r>
            <a:r>
              <a:rPr lang="en-US" altLang="zh-CN" sz="2000" dirty="0" smtClean="0">
                <a:solidFill>
                  <a:schemeClr val="dk1"/>
                </a:solidFill>
                <a:latin typeface="Helvetica" panose="020B0604020202030204" pitchFamily="34" charset="0"/>
              </a:rPr>
              <a:t>signal coverage </a:t>
            </a:r>
            <a:r>
              <a:rPr lang="en-US" altLang="zh-CN" sz="2000" dirty="0">
                <a:solidFill>
                  <a:schemeClr val="dk1"/>
                </a:solidFill>
                <a:latin typeface="Helvetica" panose="020B0604020202030204" pitchFamily="34" charset="0"/>
              </a:rPr>
              <a:t>boundary.</a:t>
            </a:r>
            <a:endParaRPr lang="zh-CN" altLang="en-US" sz="2000" dirty="0">
              <a:solidFill>
                <a:schemeClr val="dk1"/>
              </a:solidFill>
              <a:latin typeface="Helvetica" panose="020B060402020203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76800" y="4925103"/>
            <a:ext cx="41592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dk1"/>
                </a:solidFill>
                <a:latin typeface="Helvetica" panose="020B0604020202030204" pitchFamily="34" charset="0"/>
              </a:rPr>
              <a:t>Path loss estimation errors of our </a:t>
            </a:r>
            <a:r>
              <a:rPr lang="en-US" altLang="zh-CN" sz="2000" dirty="0" smtClean="0">
                <a:solidFill>
                  <a:schemeClr val="dk1"/>
                </a:solidFill>
                <a:latin typeface="Helvetica" panose="020B0604020202030204" pitchFamily="34" charset="0"/>
              </a:rPr>
              <a:t>iterative aggregation </a:t>
            </a:r>
            <a:r>
              <a:rPr lang="en-US" altLang="zh-CN" sz="2000" dirty="0">
                <a:solidFill>
                  <a:schemeClr val="dk1"/>
                </a:solidFill>
                <a:latin typeface="Helvetica" panose="020B0604020202030204" pitchFamily="34" charset="0"/>
              </a:rPr>
              <a:t>path loss model and existing models.</a:t>
            </a:r>
            <a:endParaRPr lang="zh-CN" altLang="en-US" sz="2000" dirty="0">
              <a:solidFill>
                <a:schemeClr val="dk1"/>
              </a:solidFill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15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 altLang="zh-CN" dirty="0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Impact factors</a:t>
            </a:r>
            <a:endParaRPr lang="en-US" altLang="zh-CN" b="1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34A66AD-AEBF-4766-9EB6-6E1E2A1E9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Evaluation</a:t>
            </a:r>
            <a:endParaRPr lang="zh-CN" altLang="en-US" sz="3200" dirty="0"/>
          </a:p>
        </p:txBody>
      </p:sp>
      <p:sp>
        <p:nvSpPr>
          <p:cNvPr id="10" name="文本框 9"/>
          <p:cNvSpPr txBox="1"/>
          <p:nvPr/>
        </p:nvSpPr>
        <p:spPr bwMode="auto">
          <a:xfrm>
            <a:off x="5030537" y="6161179"/>
            <a:ext cx="2820669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b="0" dirty="0" smtClean="0">
                <a:latin typeface="Helvetica" panose="020B0604020202030204" pitchFamily="34" charset="0"/>
              </a:rPr>
              <a:t>Weather condition</a:t>
            </a:r>
            <a:endParaRPr lang="zh-CN" altLang="en-US" b="0" dirty="0" smtClean="0">
              <a:latin typeface="Helvetica" panose="020B0604020202030204" pitchFamily="3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/>
          <a:srcRect t="693"/>
          <a:stretch/>
        </p:blipFill>
        <p:spPr>
          <a:xfrm>
            <a:off x="0" y="1472451"/>
            <a:ext cx="3024529" cy="204639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 bwMode="auto">
          <a:xfrm>
            <a:off x="564974" y="3575532"/>
            <a:ext cx="189458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b="0" dirty="0" smtClean="0">
                <a:latin typeface="Helvetica" panose="020B0604020202030204" pitchFamily="34" charset="0"/>
              </a:rPr>
              <a:t>Bandwidth</a:t>
            </a:r>
            <a:endParaRPr lang="zh-CN" altLang="en-US" b="0" dirty="0" smtClean="0">
              <a:latin typeface="Helvetica" panose="020B060402020203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4396" y="1472451"/>
            <a:ext cx="2999603" cy="2019123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 bwMode="auto">
          <a:xfrm>
            <a:off x="6440872" y="3575532"/>
            <a:ext cx="2406651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b="0" dirty="0" smtClean="0">
                <a:latin typeface="Helvetica" panose="020B0604020202030204" pitchFamily="34" charset="0"/>
              </a:rPr>
              <a:t>Number of gateways</a:t>
            </a:r>
            <a:endParaRPr lang="zh-CN" altLang="en-US" b="0" dirty="0" smtClean="0">
              <a:latin typeface="Helvetica" panose="020B0604020202030204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2792" y="3994084"/>
            <a:ext cx="3189474" cy="216709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 bwMode="auto">
          <a:xfrm>
            <a:off x="1487195" y="6161179"/>
            <a:ext cx="2820669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b="0" dirty="0" smtClean="0">
                <a:latin typeface="Helvetica" panose="020B0604020202030204" pitchFamily="34" charset="0"/>
              </a:rPr>
              <a:t>Number of packets</a:t>
            </a:r>
            <a:endParaRPr lang="zh-CN" altLang="en-US" b="0" dirty="0" smtClean="0">
              <a:latin typeface="Helvetica" panose="020B0604020202030204" pitchFamily="34" charset="0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6134" y="3994084"/>
            <a:ext cx="3189475" cy="2184572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7"/>
          <a:srcRect t="1279"/>
          <a:stretch/>
        </p:blipFill>
        <p:spPr>
          <a:xfrm>
            <a:off x="3066847" y="1472451"/>
            <a:ext cx="3035230" cy="203431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 bwMode="auto">
          <a:xfrm>
            <a:off x="3419374" y="3575532"/>
            <a:ext cx="233017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b="0" dirty="0" smtClean="0">
                <a:latin typeface="Helvetica" panose="020B0604020202030204" pitchFamily="34" charset="0"/>
              </a:rPr>
              <a:t>Transmission Power</a:t>
            </a:r>
            <a:endParaRPr lang="zh-CN" altLang="en-US" b="0" dirty="0" smtClean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6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Conclusion &amp; Inspiration</a:t>
            </a:r>
            <a:endParaRPr lang="zh-CN" altLang="en-US" sz="3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n-US" altLang="zh-C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0" y="904874"/>
                <a:ext cx="9144000" cy="5953125"/>
              </a:xfrm>
            </p:spPr>
            <p:txBody>
              <a:bodyPr/>
              <a:lstStyle/>
              <a:p>
                <a:pPr marL="360000">
                  <a:lnSpc>
                    <a:spcPct val="100000"/>
                  </a:lnSpc>
                  <a:spcAft>
                    <a:spcPts val="600"/>
                  </a:spcAft>
                  <a:buClr>
                    <a:srgbClr val="C00000"/>
                  </a:buClr>
                  <a:buFont typeface="Wingdings" panose="05000000000000000000" pitchFamily="2" charset="2"/>
                  <a:buChar char="p"/>
                </a:pPr>
                <a:r>
                  <a:rPr lang="en-US" altLang="zh-CN" dirty="0" smtClean="0"/>
                  <a:t>The </a:t>
                </a:r>
                <a:r>
                  <a:rPr lang="en-US" altLang="zh-CN" dirty="0"/>
                  <a:t>context information is a parameter of the model but not a reference to calibrate the result</a:t>
                </a:r>
                <a:r>
                  <a:rPr lang="en-US" altLang="zh-CN" dirty="0" smtClean="0"/>
                  <a:t>.</a:t>
                </a:r>
              </a:p>
              <a:p>
                <a:pPr marL="360000">
                  <a:lnSpc>
                    <a:spcPct val="100000"/>
                  </a:lnSpc>
                  <a:spcAft>
                    <a:spcPts val="600"/>
                  </a:spcAft>
                  <a:buClr>
                    <a:srgbClr val="C00000"/>
                  </a:buClr>
                  <a:buFont typeface="Wingdings" panose="05000000000000000000" pitchFamily="2" charset="2"/>
                  <a:buChar char="p"/>
                </a:pPr>
                <a:r>
                  <a:rPr lang="en-US" altLang="zh-CN" dirty="0"/>
                  <a:t>Obtaining high-resolution satellite images is low-cost.</a:t>
                </a:r>
              </a:p>
              <a:p>
                <a:pPr marL="360000">
                  <a:lnSpc>
                    <a:spcPct val="100000"/>
                  </a:lnSpc>
                  <a:spcAft>
                    <a:spcPts val="600"/>
                  </a:spcAft>
                  <a:buClr>
                    <a:srgbClr val="C00000"/>
                  </a:buClr>
                  <a:buFont typeface="Wingdings" panose="05000000000000000000" pitchFamily="2" charset="2"/>
                  <a:buChar char="p"/>
                </a:pPr>
                <a:r>
                  <a:rPr lang="en-US" altLang="zh-CN" dirty="0"/>
                  <a:t>Pixel annotation has a strong influence.</a:t>
                </a:r>
              </a:p>
              <a:p>
                <a:pPr marL="360000">
                  <a:lnSpc>
                    <a:spcPct val="100000"/>
                  </a:lnSpc>
                  <a:spcAft>
                    <a:spcPts val="600"/>
                  </a:spcAft>
                  <a:buClr>
                    <a:srgbClr val="C00000"/>
                  </a:buClr>
                  <a:buFont typeface="Wingdings" panose="05000000000000000000" pitchFamily="2" charset="2"/>
                  <a:buChar char="p"/>
                </a:pPr>
                <a:r>
                  <a:rPr lang="en-US" altLang="zh-CN" dirty="0"/>
                  <a:t>Latency is mainly caused by generating likelihood distribution, and it can be reduced by a zoom-in map or a coarse-grained pre-locate process.</a:t>
                </a:r>
              </a:p>
              <a:p>
                <a:pPr marL="360000">
                  <a:lnSpc>
                    <a:spcPct val="100000"/>
                  </a:lnSpc>
                  <a:buClr>
                    <a:srgbClr val="C00000"/>
                  </a:buClr>
                  <a:buFont typeface="Wingdings" panose="05000000000000000000" pitchFamily="2" charset="2"/>
                  <a:buChar char="p"/>
                </a:pPr>
                <a:r>
                  <a:rPr lang="en-US" altLang="zh-CN" dirty="0" smtClean="0"/>
                  <a:t>Inspiration to our project:</a:t>
                </a:r>
                <a:endParaRPr lang="en-US" altLang="zh-CN" dirty="0"/>
              </a:p>
              <a:p>
                <a:pPr marL="675690" lvl="1" indent="-342900">
                  <a:lnSpc>
                    <a:spcPct val="100000"/>
                  </a:lnSpc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An approach to improve accuracy by leveraging </a:t>
                </a:r>
                <a:r>
                  <a:rPr lang="en-US" altLang="zh-CN" dirty="0"/>
                  <a:t>the environmental </a:t>
                </a:r>
                <a:r>
                  <a:rPr lang="en-US" altLang="zh-CN" dirty="0" smtClean="0"/>
                  <a:t>context.</a:t>
                </a:r>
              </a:p>
              <a:p>
                <a:pPr marL="675690" lvl="1" indent="-342900">
                  <a:lnSpc>
                    <a:spcPct val="100000"/>
                  </a:lnSpc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The “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 smtClean="0"/>
                  <a:t>” provides an idea to quantifying the inference degree that can guide the design of a localization system.</a:t>
                </a:r>
                <a:endParaRPr lang="en-US" altLang="zh-CN" dirty="0"/>
              </a:p>
            </p:txBody>
          </p:sp>
        </mc:Choice>
        <mc:Fallback>
          <p:sp>
            <p:nvSpPr>
              <p:cNvPr id="5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904874"/>
                <a:ext cx="9144000" cy="5953125"/>
              </a:xfrm>
              <a:blipFill>
                <a:blip r:embed="rId2"/>
                <a:stretch>
                  <a:fillRect l="-867" t="-921" r="-16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238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椭圆 3"/>
          <p:cNvSpPr/>
          <p:nvPr/>
        </p:nvSpPr>
        <p:spPr>
          <a:xfrm>
            <a:off x="8469000" y="5420947"/>
            <a:ext cx="675000" cy="6815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0" name="Rectangle 8"/>
          <p:cNvSpPr/>
          <p:nvPr/>
        </p:nvSpPr>
        <p:spPr>
          <a:xfrm>
            <a:off x="858291" y="5596136"/>
            <a:ext cx="8299319" cy="685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1" name="Rectangle 9"/>
          <p:cNvSpPr/>
          <p:nvPr/>
        </p:nvSpPr>
        <p:spPr>
          <a:xfrm>
            <a:off x="858291" y="4797152"/>
            <a:ext cx="753253" cy="685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53253" y="2921169"/>
            <a:ext cx="7632848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FF0000"/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rPr>
              <a:t>Thanks!</a:t>
            </a:r>
            <a:endParaRPr lang="zh-CN" altLang="en-US" sz="6000" b="1" dirty="0">
              <a:solidFill>
                <a:srgbClr val="FF0000"/>
              </a:solidFill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4" name="Rectangle 9"/>
          <p:cNvSpPr/>
          <p:nvPr/>
        </p:nvSpPr>
        <p:spPr>
          <a:xfrm>
            <a:off x="0" y="5596136"/>
            <a:ext cx="753253" cy="685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  <p:sp>
        <p:nvSpPr>
          <p:cNvPr id="25" name="Rectangle 9"/>
          <p:cNvSpPr/>
          <p:nvPr/>
        </p:nvSpPr>
        <p:spPr>
          <a:xfrm>
            <a:off x="0" y="4797152"/>
            <a:ext cx="753253" cy="685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75000"/>
                </a:schemeClr>
              </a:solidFill>
              <a:latin typeface="Helvetica" panose="020B0604020202020204" pitchFamily="34" charset="0"/>
              <a:ea typeface="+mj-ea"/>
              <a:cs typeface="Helvetica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AEC12F-A668-4495-ACE6-A9629E9F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13949"/>
            <a:ext cx="9185276" cy="1408385"/>
          </a:xfrm>
        </p:spPr>
        <p:txBody>
          <a:bodyPr/>
          <a:lstStyle/>
          <a:p>
            <a:r>
              <a:rPr lang="en-US" altLang="zh-CN" dirty="0" err="1" smtClean="0"/>
              <a:t>SateLoc</a:t>
            </a:r>
            <a:r>
              <a:rPr lang="en-US" altLang="zh-CN" dirty="0" smtClean="0"/>
              <a:t>: A Virtual Fingerprinting Approach to Outdoor </a:t>
            </a:r>
            <a:r>
              <a:rPr lang="en-US" altLang="zh-CN" dirty="0" err="1" smtClean="0"/>
              <a:t>LoRa</a:t>
            </a:r>
            <a:r>
              <a:rPr lang="en-US" altLang="zh-CN" dirty="0" smtClean="0"/>
              <a:t> Localization using Satellite Images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7480A6-3EC4-43BA-B42B-B7ADCECB6C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5774" y="3597060"/>
            <a:ext cx="8213726" cy="1350963"/>
          </a:xfrm>
        </p:spPr>
        <p:txBody>
          <a:bodyPr/>
          <a:lstStyle/>
          <a:p>
            <a:r>
              <a:rPr lang="en-US" altLang="zh-CN" dirty="0" err="1" smtClean="0"/>
              <a:t>Yuxiang</a:t>
            </a:r>
            <a:r>
              <a:rPr lang="en-US" altLang="zh-CN" dirty="0" smtClean="0"/>
              <a:t> Lin</a:t>
            </a:r>
            <a:r>
              <a:rPr lang="en-US" altLang="zh-CN" baseline="30000" dirty="0" smtClean="0"/>
              <a:t>1,2</a:t>
            </a:r>
            <a:r>
              <a:rPr lang="en-US" altLang="zh-CN" dirty="0" smtClean="0"/>
              <a:t>, Wei Dong</a:t>
            </a:r>
            <a:r>
              <a:rPr lang="en-US" altLang="zh-CN" baseline="30000" dirty="0" smtClean="0"/>
              <a:t>1,2</a:t>
            </a:r>
            <a:r>
              <a:rPr lang="en-US" altLang="zh-CN" dirty="0" smtClean="0"/>
              <a:t>, Yi Gao</a:t>
            </a:r>
            <a:r>
              <a:rPr lang="en-US" altLang="zh-CN" baseline="30000" dirty="0"/>
              <a:t>1,2</a:t>
            </a:r>
            <a:r>
              <a:rPr lang="en-US" altLang="zh-CN" dirty="0" smtClean="0"/>
              <a:t>, </a:t>
            </a:r>
            <a:r>
              <a:rPr lang="en-US" altLang="zh-CN" dirty="0"/>
              <a:t>and </a:t>
            </a:r>
            <a:r>
              <a:rPr lang="en-US" altLang="zh-CN" dirty="0" smtClean="0"/>
              <a:t>Tao Gu</a:t>
            </a:r>
            <a:r>
              <a:rPr lang="en-US" altLang="zh-CN" baseline="30000" dirty="0"/>
              <a:t>3</a:t>
            </a:r>
            <a:endParaRPr lang="en-US" altLang="zh-CN" baseline="30000" dirty="0"/>
          </a:p>
          <a:p>
            <a:endParaRPr lang="en-US" altLang="zh-CN" dirty="0"/>
          </a:p>
          <a:p>
            <a:r>
              <a:rPr lang="en-US" altLang="zh-CN" baseline="30000" dirty="0" smtClean="0"/>
              <a:t>1 </a:t>
            </a:r>
            <a:r>
              <a:rPr lang="en-US" altLang="zh-CN" dirty="0" smtClean="0"/>
              <a:t>College of Computer Science, Zhejiang University</a:t>
            </a:r>
          </a:p>
          <a:p>
            <a:r>
              <a:rPr lang="en-US" altLang="zh-CN" baseline="30000" dirty="0" smtClean="0"/>
              <a:t>2 </a:t>
            </a:r>
            <a:r>
              <a:rPr lang="en-US" altLang="zh-CN" dirty="0" smtClean="0"/>
              <a:t>Alibaba-Zhejiang University Joint Institute of Frontier Technologies, China</a:t>
            </a:r>
          </a:p>
          <a:p>
            <a:r>
              <a:rPr lang="en-US" altLang="zh-CN" baseline="30000" dirty="0" smtClean="0"/>
              <a:t>3 </a:t>
            </a:r>
            <a:r>
              <a:rPr lang="en-US" altLang="zh-CN" dirty="0" smtClean="0"/>
              <a:t>Computer Science and Information Technology, RMIT University</a:t>
            </a:r>
          </a:p>
        </p:txBody>
      </p:sp>
    </p:spTree>
    <p:extLst>
      <p:ext uri="{BB962C8B-B14F-4D97-AF65-F5344CB8AC3E}">
        <p14:creationId xmlns:p14="http://schemas.microsoft.com/office/powerpoint/2010/main" val="205137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Motivation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Log-distance path loss model</a:t>
            </a:r>
            <a:endParaRPr lang="en-US" altLang="zh-CN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1813983"/>
            <a:ext cx="8089900" cy="2696634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4165600" y="3435350"/>
            <a:ext cx="4394200" cy="0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25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Related Work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err="1" smtClean="0"/>
              <a:t>LoRa</a:t>
            </a:r>
            <a:r>
              <a:rPr lang="en-US" altLang="zh-CN" b="1" dirty="0" smtClean="0"/>
              <a:t>-based localization systems</a:t>
            </a:r>
            <a:endParaRPr lang="en-US" altLang="zh-CN" b="1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1B2B535-C078-48C2-80BE-8B196B01BABB}"/>
              </a:ext>
            </a:extLst>
          </p:cNvPr>
          <p:cNvSpPr/>
          <p:nvPr/>
        </p:nvSpPr>
        <p:spPr>
          <a:xfrm>
            <a:off x="0" y="4734342"/>
            <a:ext cx="9143999" cy="2123658"/>
          </a:xfrm>
          <a:prstGeom prst="rect">
            <a:avLst/>
          </a:prstGeom>
          <a:solidFill>
            <a:srgbClr val="082767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[1]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Bernat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Carbonés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Fargas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and Martin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Nordal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Petersen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GPS-free geolocation using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LoRa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en-US" altLang="zh-CN" sz="10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low-power </a:t>
            </a:r>
            <a:r>
              <a:rPr lang="nl-NL" altLang="zh-CN" sz="10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WANs</a:t>
            </a:r>
            <a:r>
              <a:rPr lang="nl-NL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In IEEE GIoTS, </a:t>
            </a:r>
            <a:r>
              <a:rPr lang="nl-NL" altLang="zh-CN" sz="10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IEEE</a:t>
            </a:r>
            <a:r>
              <a:rPr lang="nl-NL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2017</a:t>
            </a:r>
            <a:r>
              <a:rPr lang="nl-NL" altLang="zh-CN" sz="10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US" altLang="zh-CN" sz="10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2] Nico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Podevijn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David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Plets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Jens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Trogh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Luc Martens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Pieter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Suanet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Kim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Hendrikse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and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Wout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Joseph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TDoA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-based outdoor positioning with tracking algorithm in a public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LoRa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network. Wireless Communications and Mobile Computing (WCMC), 2018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en-US" altLang="zh-CN" sz="10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[3]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Rajalakshmi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Nandakumar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Vikram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Iyer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and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Shyamnath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Gollakota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. 3D Localization for Sub-Centimeter Sized Devices. In Proceedings of the 16th ACM Conference on Embedded Networked Sensor Systems (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SenSys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), ACM, 2018.</a:t>
            </a:r>
          </a:p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[4]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-Ho Lam, Chi-Chung Cheung, and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Wah-Ching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Lee. New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rssi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-based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lora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localization algorithms for very noisy outdoor environment. In Proceedings of 42nd Annual Computer Software and Applications Conference (COMPSAC), IEEE, 2018.</a:t>
            </a:r>
          </a:p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[5] Silvia Demetri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Marco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Zúñiga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Gian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Pietro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Picco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Fernando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Kuipers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Lorenzo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Bruzzone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and Thomas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Telkamp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Automated Estimation of Link Quality for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LoRa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A Remote Sensing Approach. In Proceedings of 18th ACM/IEEE International Conference on Information Processing in Sensor Networks (IPSN), 2019.</a:t>
            </a:r>
          </a:p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[6]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Hazem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Sallouha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Alessandro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Chiumento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and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Sofie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Pollin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Localization in long-range ultra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narrow band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IoT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networks using RSSI.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Proceedings of the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International Conference on Communications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(ICC),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IEEE, 2017.</a:t>
            </a:r>
            <a:endParaRPr lang="zh-CN" altLang="en-US" sz="10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US" altLang="zh-CN" dirty="0"/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E88C8AD0-AD5B-454F-9B05-2D5D360F46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072361"/>
              </p:ext>
            </p:extLst>
          </p:nvPr>
        </p:nvGraphicFramePr>
        <p:xfrm>
          <a:off x="120650" y="1762760"/>
          <a:ext cx="8947150" cy="2164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2524">
                  <a:extLst>
                    <a:ext uri="{9D8B030D-6E8A-4147-A177-3AD203B41FA5}">
                      <a16:colId xmlns:a16="http://schemas.microsoft.com/office/drawing/2014/main" val="2581213865"/>
                    </a:ext>
                  </a:extLst>
                </a:gridCol>
                <a:gridCol w="1283026">
                  <a:extLst>
                    <a:ext uri="{9D8B030D-6E8A-4147-A177-3AD203B41FA5}">
                      <a16:colId xmlns:a16="http://schemas.microsoft.com/office/drawing/2014/main" val="4245772244"/>
                    </a:ext>
                  </a:extLst>
                </a:gridCol>
                <a:gridCol w="873991">
                  <a:extLst>
                    <a:ext uri="{9D8B030D-6E8A-4147-A177-3AD203B41FA5}">
                      <a16:colId xmlns:a16="http://schemas.microsoft.com/office/drawing/2014/main" val="280638949"/>
                    </a:ext>
                  </a:extLst>
                </a:gridCol>
                <a:gridCol w="925347">
                  <a:extLst>
                    <a:ext uri="{9D8B030D-6E8A-4147-A177-3AD203B41FA5}">
                      <a16:colId xmlns:a16="http://schemas.microsoft.com/office/drawing/2014/main" val="2941040529"/>
                    </a:ext>
                  </a:extLst>
                </a:gridCol>
                <a:gridCol w="791331">
                  <a:extLst>
                    <a:ext uri="{9D8B030D-6E8A-4147-A177-3AD203B41FA5}">
                      <a16:colId xmlns:a16="http://schemas.microsoft.com/office/drawing/2014/main" val="2485477653"/>
                    </a:ext>
                  </a:extLst>
                </a:gridCol>
                <a:gridCol w="2137871">
                  <a:extLst>
                    <a:ext uri="{9D8B030D-6E8A-4147-A177-3AD203B41FA5}">
                      <a16:colId xmlns:a16="http://schemas.microsoft.com/office/drawing/2014/main" val="866495022"/>
                    </a:ext>
                  </a:extLst>
                </a:gridCol>
                <a:gridCol w="1014691">
                  <a:extLst>
                    <a:ext uri="{9D8B030D-6E8A-4147-A177-3AD203B41FA5}">
                      <a16:colId xmlns:a16="http://schemas.microsoft.com/office/drawing/2014/main" val="3070713012"/>
                    </a:ext>
                  </a:extLst>
                </a:gridCol>
                <a:gridCol w="708369">
                  <a:extLst>
                    <a:ext uri="{9D8B030D-6E8A-4147-A177-3AD203B41FA5}">
                      <a16:colId xmlns:a16="http://schemas.microsoft.com/office/drawing/2014/main" val="17392168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Measurement Type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Reference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Target Type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Location</a:t>
                      </a:r>
                      <a:r>
                        <a:rPr lang="en-US" altLang="zh-CN" sz="1200" baseline="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Error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Specific Device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Location Estimation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Using </a:t>
                      </a:r>
                      <a:r>
                        <a:rPr lang="en-US" altLang="zh-CN" sz="1200" dirty="0" err="1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Env</a:t>
                      </a:r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-context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Site</a:t>
                      </a:r>
                      <a:r>
                        <a:rPr lang="en-US" altLang="zh-CN" sz="1200" baseline="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Survey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1930663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TDOA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Fargas</a:t>
                      </a:r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zh-CN" sz="1200" i="1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et al.</a:t>
                      </a:r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zh-CN" sz="1200" baseline="30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[1]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ea typeface="微软雅黑" panose="020B0503020204020204" pitchFamily="34" charset="-122"/>
                          <a:cs typeface="Helvetica" panose="020B0604020202020204" pitchFamily="34" charset="0"/>
                        </a:rPr>
                        <a:t>Stationary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&gt;</a:t>
                      </a:r>
                      <a:r>
                        <a:rPr lang="en-US" altLang="zh-CN" sz="1200" baseline="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100m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513715" rtl="0" eaLnBrk="1" latinLnBrk="0" hangingPunct="1"/>
                      <a:r>
                        <a:rPr lang="en-US" altLang="zh-CN" sz="1200" kern="1200" dirty="0" err="1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Multilateration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793744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5137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StarLight</a:t>
                      </a:r>
                      <a:r>
                        <a:rPr lang="en-US" altLang="zh-CN" sz="12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zh-CN" sz="1200" kern="1200" baseline="30000" dirty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[2]</a:t>
                      </a:r>
                      <a:endParaRPr lang="zh-CN" altLang="en-US" sz="1200" kern="1200" baseline="300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Mobile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&gt;</a:t>
                      </a:r>
                      <a:r>
                        <a:rPr lang="en-US" altLang="zh-CN" sz="1200" baseline="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100m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 err="1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Multilateration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70624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5137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altLang="zh-CN" sz="1200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μ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Locate</a:t>
                      </a:r>
                      <a:r>
                        <a:rPr lang="en-US" altLang="zh-CN" sz="1200" kern="1200" baseline="300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 [3]</a:t>
                      </a:r>
                      <a:endParaRPr lang="zh-CN" altLang="en-US" sz="1200" kern="1200" baseline="300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Mobile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&lt;</a:t>
                      </a:r>
                      <a:r>
                        <a:rPr lang="en-US" altLang="zh-CN" sz="1200" baseline="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2m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Trilateration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4645457"/>
                  </a:ext>
                </a:extLst>
              </a:tr>
              <a:tr h="152400">
                <a:tc rowSpan="3">
                  <a:txBody>
                    <a:bodyPr/>
                    <a:lstStyle/>
                    <a:p>
                      <a:pPr marL="0" algn="l" defTabSz="513715" rtl="0" eaLnBrk="1" latinLnBrk="0" hangingPunct="1"/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RSSI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Lam </a:t>
                      </a:r>
                      <a:r>
                        <a:rPr lang="en-US" altLang="zh-CN" sz="1200" i="1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et al.</a:t>
                      </a:r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zh-CN" sz="1200" kern="1200" baseline="30000" dirty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[4]</a:t>
                      </a:r>
                      <a:r>
                        <a:rPr lang="en-US" altLang="zh-CN" sz="12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Mobile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[20m,</a:t>
                      </a:r>
                      <a:r>
                        <a:rPr lang="en-US" altLang="zh-CN" sz="1200" baseline="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40m]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513715" rtl="0" eaLnBrk="1" latinLnBrk="0" hangingPunct="1"/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Standard log-normal model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795836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Demetri et al. </a:t>
                      </a:r>
                      <a:r>
                        <a:rPr lang="en-US" altLang="zh-CN" sz="1200" kern="1200" baseline="30000" dirty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[5]</a:t>
                      </a:r>
                      <a:endParaRPr lang="zh-CN" altLang="en-US" sz="1200" kern="1200" baseline="300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Mobile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Okumura-</a:t>
                      </a:r>
                      <a:r>
                        <a:rPr lang="en-US" altLang="zh-CN" sz="1200" kern="1200" dirty="0" err="1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Hata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 model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8238997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endParaRPr lang="zh-CN" altLang="en-US" sz="1200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513715" rtl="0" eaLnBrk="1" latinLnBrk="0" hangingPunct="1"/>
                      <a:r>
                        <a:rPr lang="en-US" altLang="zh-CN" sz="1200" kern="1200" dirty="0" err="1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Sallouha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 et al.</a:t>
                      </a:r>
                      <a:r>
                        <a:rPr lang="en-US" altLang="zh-CN" sz="1200" kern="1200" baseline="300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 [6]</a:t>
                      </a:r>
                      <a:endParaRPr lang="zh-CN" altLang="en-US" sz="1200" kern="1200" baseline="300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Mobile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50m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Fingerprinting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  <a:endParaRPr lang="zh-CN" altLang="en-US" sz="12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76046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506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Interference of Land-cover Type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Field experiment</a:t>
            </a:r>
            <a:endParaRPr lang="en-US" altLang="zh-CN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n-US" altLang="zh-CN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031" y="1481939"/>
            <a:ext cx="5595938" cy="248476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 bwMode="auto">
          <a:xfrm>
            <a:off x="341312" y="4184773"/>
            <a:ext cx="3825879" cy="727956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b="0" dirty="0" smtClean="0">
                <a:latin typeface="Helvetica" panose="020B0604020202030204" pitchFamily="34" charset="0"/>
              </a:rPr>
              <a:t>Different land-cover types’ path loss parameters are different! </a:t>
            </a:r>
            <a:endParaRPr lang="zh-CN" altLang="en-US" b="0" dirty="0" smtClean="0">
              <a:latin typeface="Helvetica" panose="020B060402020203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885" y="4143857"/>
            <a:ext cx="4777114" cy="234901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312" y="5130800"/>
            <a:ext cx="3825879" cy="129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8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System Design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Identifying the cover-type can help build a more practical model. </a:t>
            </a:r>
            <a:endParaRPr lang="en-US" altLang="zh-CN" b="1" dirty="0"/>
          </a:p>
        </p:txBody>
      </p:sp>
      <p:sp>
        <p:nvSpPr>
          <p:cNvPr id="10" name="文本框 9"/>
          <p:cNvSpPr txBox="1"/>
          <p:nvPr/>
        </p:nvSpPr>
        <p:spPr bwMode="auto">
          <a:xfrm>
            <a:off x="444500" y="2188886"/>
            <a:ext cx="8326520" cy="978729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0" dirty="0" smtClean="0">
                <a:latin typeface="Helvetica" panose="020B0604020202030204" pitchFamily="34" charset="0"/>
              </a:rPr>
              <a:t>Obtaining the information from the high-resolution satellite images is low-cost. </a:t>
            </a:r>
            <a:endParaRPr lang="zh-CN" altLang="en-US" sz="2400" b="0" dirty="0" smtClean="0">
              <a:latin typeface="Helvetica" panose="020B0604020202030204" pitchFamily="34" charset="0"/>
            </a:endParaRPr>
          </a:p>
        </p:txBody>
      </p:sp>
      <p:sp>
        <p:nvSpPr>
          <p:cNvPr id="11" name="内容占位符 2"/>
          <p:cNvSpPr txBox="1">
            <a:spLocks/>
          </p:cNvSpPr>
          <p:nvPr/>
        </p:nvSpPr>
        <p:spPr bwMode="auto">
          <a:xfrm>
            <a:off x="0" y="3343275"/>
            <a:ext cx="9144000" cy="6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193040" indent="-360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1pPr>
            <a:lvl2pPr marL="417830" indent="-252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2pPr>
            <a:lvl3pPr marL="642620" indent="-252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3pPr>
            <a:lvl4pPr marL="899795" indent="-252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4pPr>
            <a:lvl5pPr marL="1156970" indent="-2520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Helvetica" panose="020B0604020202020204" pitchFamily="34" charset="0"/>
                <a:ea typeface="微软雅黑" panose="020B0503020204020204" pitchFamily="34" charset="-122"/>
                <a:cs typeface="Helvetica" panose="020B0604020202020204" pitchFamily="34" charset="0"/>
              </a:defRPr>
            </a:lvl5pPr>
            <a:lvl6pPr marL="1414145" indent="-128270" algn="l" defTabSz="51371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320" indent="-128270" algn="l" defTabSz="51371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495" indent="-128270" algn="l" defTabSz="51371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670" indent="-128270" algn="l" defTabSz="51371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smtClean="0"/>
              <a:t>Field Experiment</a:t>
            </a:r>
            <a:endParaRPr lang="en-US" altLang="zh-CN" b="1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49" y="3987014"/>
            <a:ext cx="8801102" cy="194617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" y="6211669"/>
            <a:ext cx="9143998" cy="646331"/>
          </a:xfrm>
          <a:prstGeom prst="rect">
            <a:avLst/>
          </a:prstGeom>
          <a:solidFill>
            <a:srgbClr val="082767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Ilke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Demir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Krzysztof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Koperski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David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Lindenbaum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Guan Pang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Jing Huang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Saikat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Basu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Forest Hughes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Devis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Tuia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and Ramesh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Raskar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altLang="zh-CN" sz="1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DeepGlobe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2018: A Challenge to Parse the Earth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Through Satellite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Images. </a:t>
            </a:r>
            <a:r>
              <a:rPr lang="en-US" altLang="zh-CN" sz="10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 Proceedings of the 2018 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IEEE/CVF Conference on Computer Vision and Pattern Recognition Workshops (</a:t>
            </a:r>
            <a:r>
              <a:rPr lang="en-US" altLang="zh-CN" sz="10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CVPRW), IEEE, 2018</a:t>
            </a:r>
            <a:r>
              <a:rPr lang="en-US" altLang="zh-CN" sz="1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zh-CN" altLang="en-US" sz="10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n-US" altLang="zh-CN" dirty="0"/>
          </a:p>
        </p:txBody>
      </p:sp>
      <p:sp>
        <p:nvSpPr>
          <p:cNvPr id="7" name="矩形 6"/>
          <p:cNvSpPr/>
          <p:nvPr/>
        </p:nvSpPr>
        <p:spPr>
          <a:xfrm>
            <a:off x="171449" y="3948487"/>
            <a:ext cx="4140201" cy="203371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stCxn id="7" idx="2"/>
          </p:cNvCxnSpPr>
          <p:nvPr/>
        </p:nvCxnSpPr>
        <p:spPr>
          <a:xfrm>
            <a:off x="2241550" y="5982197"/>
            <a:ext cx="0" cy="229472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68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Land-cover Type Classification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Classification result</a:t>
            </a:r>
            <a:endParaRPr lang="en-US" altLang="zh-CN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n-US" altLang="zh-CN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79" y="1635806"/>
            <a:ext cx="8398042" cy="44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9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/>
              <a:t>ESP Maps Generation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Log-distance path loss model</a:t>
            </a:r>
            <a:endParaRPr lang="en-US" altLang="zh-CN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037" y="1584646"/>
            <a:ext cx="4856163" cy="89308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" y="2772686"/>
            <a:ext cx="3667125" cy="3524250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>
            <a:off x="3729037" y="2287234"/>
            <a:ext cx="863600" cy="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肘形连接符 15"/>
          <p:cNvCxnSpPr/>
          <p:nvPr/>
        </p:nvCxnSpPr>
        <p:spPr>
          <a:xfrm rot="5400000">
            <a:off x="2146834" y="2859789"/>
            <a:ext cx="2586559" cy="1441449"/>
          </a:xfrm>
          <a:prstGeom prst="bentConnector3">
            <a:avLst>
              <a:gd name="adj1" fmla="val 100082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4984751" y="2287234"/>
            <a:ext cx="863600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肘形连接符 18"/>
          <p:cNvCxnSpPr/>
          <p:nvPr/>
        </p:nvCxnSpPr>
        <p:spPr>
          <a:xfrm rot="10800000" flipV="1">
            <a:off x="2187581" y="2287233"/>
            <a:ext cx="3228971" cy="2319860"/>
          </a:xfrm>
          <a:prstGeom prst="bentConnector3">
            <a:avLst>
              <a:gd name="adj1" fmla="val -738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 bwMode="auto">
          <a:xfrm>
            <a:off x="5753100" y="2675345"/>
            <a:ext cx="3327401" cy="707886"/>
          </a:xfrm>
          <a:prstGeom prst="rect">
            <a:avLst/>
          </a:prstGeom>
          <a:ln w="28575"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0" dirty="0" smtClean="0">
                <a:latin typeface="Helvetica" panose="020B0604020202030204" pitchFamily="34" charset="0"/>
              </a:rPr>
              <a:t>Path loss exponent of the corresponding environment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  <p:cxnSp>
        <p:nvCxnSpPr>
          <p:cNvPr id="46" name="直接箭头连接符 45"/>
          <p:cNvCxnSpPr/>
          <p:nvPr/>
        </p:nvCxnSpPr>
        <p:spPr>
          <a:xfrm flipV="1">
            <a:off x="6629400" y="2189858"/>
            <a:ext cx="0" cy="474135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图片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9866" y="5703681"/>
            <a:ext cx="4902202" cy="380538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 bwMode="auto">
          <a:xfrm>
            <a:off x="4084637" y="5184184"/>
            <a:ext cx="1573213" cy="400110"/>
          </a:xfrm>
          <a:prstGeom prst="rect">
            <a:avLst/>
          </a:prstGeom>
          <a:ln w="28575"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r>
              <a:rPr lang="en-US" altLang="zh-CN" sz="2000" b="0" dirty="0" smtClean="0">
                <a:latin typeface="Helvetica" panose="020B0604020202030204" pitchFamily="34" charset="0"/>
              </a:rPr>
              <a:t>PL() is ESP: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7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1"/>
            <a:ext cx="7051675" cy="830317"/>
          </a:xfrm>
        </p:spPr>
        <p:txBody>
          <a:bodyPr/>
          <a:lstStyle/>
          <a:p>
            <a:r>
              <a:rPr lang="en-US" altLang="zh-CN" sz="3200" dirty="0" smtClean="0"/>
              <a:t>ESP Maps Generation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04875"/>
            <a:ext cx="9144000" cy="605212"/>
          </a:xfrm>
        </p:spPr>
        <p:txBody>
          <a:bodyPr/>
          <a:lstStyle/>
          <a:p>
            <a:pPr marL="3600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p"/>
            </a:pPr>
            <a:r>
              <a:rPr lang="en-US" altLang="zh-CN" b="1" dirty="0" smtClean="0"/>
              <a:t>Result</a:t>
            </a:r>
            <a:endParaRPr lang="en-US" altLang="zh-CN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8771020" y="6492875"/>
            <a:ext cx="372979" cy="365125"/>
          </a:xfr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4BF6D7-EEDA-4C50-B38B-A8F2FE1A78E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14" y="1762446"/>
            <a:ext cx="8556172" cy="311294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 bwMode="auto">
          <a:xfrm>
            <a:off x="742951" y="5343833"/>
            <a:ext cx="7658098" cy="400110"/>
          </a:xfrm>
          <a:prstGeom prst="rect">
            <a:avLst/>
          </a:prstGeom>
          <a:ln w="28575"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dirty="0" smtClean="0">
                <a:latin typeface="Helvetica" panose="020B0604020202030204" pitchFamily="34" charset="0"/>
              </a:rPr>
              <a:t>ESP map is strongly influenced by the environmental context.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 bwMode="auto">
          <a:xfrm>
            <a:off x="544831" y="4875386"/>
            <a:ext cx="2820669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b="0" dirty="0" smtClean="0">
                <a:latin typeface="Helvetica" panose="020B0604020202030204" pitchFamily="34" charset="0"/>
              </a:rPr>
              <a:t>Sparse buildings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 bwMode="auto">
          <a:xfrm>
            <a:off x="5104131" y="4875386"/>
            <a:ext cx="2820669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algn="ctr"/>
            <a:r>
              <a:rPr lang="en-US" altLang="zh-CN" sz="2000" b="0" dirty="0" smtClean="0">
                <a:latin typeface="Helvetica" panose="020B0604020202030204" pitchFamily="34" charset="0"/>
              </a:rPr>
              <a:t>Dense buildings</a:t>
            </a:r>
            <a:endParaRPr lang="zh-CN" altLang="en-US" sz="2000" b="0" dirty="0" smtClean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6658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ust_sc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noFill/>
        <a:ln>
          <a:noFill/>
        </a:ln>
      </a:spPr>
      <a:bodyPr vert="horz" wrap="square" lIns="91440" tIns="45720" rIns="91440" bIns="45720" numCol="1" anchor="ctr" anchorCtr="0" compatLnSpc="1"/>
      <a:lstStyle>
        <a:defPPr>
          <a:defRPr sz="2000" b="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6889</TotalTime>
  <Words>808</Words>
  <Application>Microsoft Office PowerPoint</Application>
  <PresentationFormat>全屏显示(4:3)</PresentationFormat>
  <Paragraphs>148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等线</vt:lpstr>
      <vt:lpstr>等线</vt:lpstr>
      <vt:lpstr>DengXian Light</vt:lpstr>
      <vt:lpstr>微软雅黑</vt:lpstr>
      <vt:lpstr>Arial</vt:lpstr>
      <vt:lpstr>Calibri</vt:lpstr>
      <vt:lpstr>Cambria Math</vt:lpstr>
      <vt:lpstr>Helvetica</vt:lpstr>
      <vt:lpstr>Wingdings</vt:lpstr>
      <vt:lpstr>hust_scts</vt:lpstr>
      <vt:lpstr>Progress Report (3rd Week)</vt:lpstr>
      <vt:lpstr>SateLoc: A Virtual Fingerprinting Approach to Outdoor LoRa Localization using Satellite Images</vt:lpstr>
      <vt:lpstr>Motivation</vt:lpstr>
      <vt:lpstr>Related Work</vt:lpstr>
      <vt:lpstr>Interference of Land-cover Type</vt:lpstr>
      <vt:lpstr>System Design</vt:lpstr>
      <vt:lpstr>Land-cover Type Classification</vt:lpstr>
      <vt:lpstr>ESP Maps Generation</vt:lpstr>
      <vt:lpstr>ESP Maps Generation</vt:lpstr>
      <vt:lpstr>From ESP Map To Location</vt:lpstr>
      <vt:lpstr>From ESP Map To Location</vt:lpstr>
      <vt:lpstr>Evaluation</vt:lpstr>
      <vt:lpstr>Evaluation</vt:lpstr>
      <vt:lpstr>Evaluation</vt:lpstr>
      <vt:lpstr>Evaluation</vt:lpstr>
      <vt:lpstr>Conclusion &amp; Inspiration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工作总结</dc:title>
  <dc:creator>admin</dc:creator>
  <cp:lastModifiedBy>李 辉楚吴</cp:lastModifiedBy>
  <cp:revision>8571</cp:revision>
  <dcterms:created xsi:type="dcterms:W3CDTF">2016-11-25T02:43:00Z</dcterms:created>
  <dcterms:modified xsi:type="dcterms:W3CDTF">2020-08-27T09:25:07Z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2052-11.1.0.7764</vt:lpwstr>
  </property>
</Properties>
</file>